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2" d="100"/>
          <a:sy n="72" d="100"/>
        </p:scale>
        <p:origin x="45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40E3A89-488F-4DDC-99CD-D53AB8704D89}"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C1C05E-FFFB-412B-AEE6-D1785547F997}"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341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0E3A89-488F-4DDC-99CD-D53AB8704D89}"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C1C05E-FFFB-412B-AEE6-D1785547F997}" type="slidenum">
              <a:rPr lang="en-US" smtClean="0"/>
              <a:t>‹#›</a:t>
            </a:fld>
            <a:endParaRPr lang="en-US"/>
          </a:p>
        </p:txBody>
      </p:sp>
    </p:spTree>
    <p:extLst>
      <p:ext uri="{BB962C8B-B14F-4D97-AF65-F5344CB8AC3E}">
        <p14:creationId xmlns:p14="http://schemas.microsoft.com/office/powerpoint/2010/main" val="2620441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0E3A89-488F-4DDC-99CD-D53AB8704D89}"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C1C05E-FFFB-412B-AEE6-D1785547F997}" type="slidenum">
              <a:rPr lang="en-US" smtClean="0"/>
              <a:t>‹#›</a:t>
            </a:fld>
            <a:endParaRPr lang="en-US"/>
          </a:p>
        </p:txBody>
      </p:sp>
    </p:spTree>
    <p:extLst>
      <p:ext uri="{BB962C8B-B14F-4D97-AF65-F5344CB8AC3E}">
        <p14:creationId xmlns:p14="http://schemas.microsoft.com/office/powerpoint/2010/main" val="2035182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0E3A89-488F-4DDC-99CD-D53AB8704D89}"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C1C05E-FFFB-412B-AEE6-D1785547F997}" type="slidenum">
              <a:rPr lang="en-US" smtClean="0"/>
              <a:t>‹#›</a:t>
            </a:fld>
            <a:endParaRPr lang="en-US"/>
          </a:p>
        </p:txBody>
      </p:sp>
    </p:spTree>
    <p:extLst>
      <p:ext uri="{BB962C8B-B14F-4D97-AF65-F5344CB8AC3E}">
        <p14:creationId xmlns:p14="http://schemas.microsoft.com/office/powerpoint/2010/main" val="3726994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0E3A89-488F-4DDC-99CD-D53AB8704D89}"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C1C05E-FFFB-412B-AEE6-D1785547F997}"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9705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40E3A89-488F-4DDC-99CD-D53AB8704D89}"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C1C05E-FFFB-412B-AEE6-D1785547F997}" type="slidenum">
              <a:rPr lang="en-US" smtClean="0"/>
              <a:t>‹#›</a:t>
            </a:fld>
            <a:endParaRPr lang="en-US"/>
          </a:p>
        </p:txBody>
      </p:sp>
    </p:spTree>
    <p:extLst>
      <p:ext uri="{BB962C8B-B14F-4D97-AF65-F5344CB8AC3E}">
        <p14:creationId xmlns:p14="http://schemas.microsoft.com/office/powerpoint/2010/main" val="3372438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40E3A89-488F-4DDC-99CD-D53AB8704D89}" type="datetimeFigureOut">
              <a:rPr lang="en-US" smtClean="0"/>
              <a:t>1/13/2017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C1C05E-FFFB-412B-AEE6-D1785547F997}" type="slidenum">
              <a:rPr lang="en-US" smtClean="0"/>
              <a:t>‹#›</a:t>
            </a:fld>
            <a:endParaRPr lang="en-US"/>
          </a:p>
        </p:txBody>
      </p:sp>
    </p:spTree>
    <p:extLst>
      <p:ext uri="{BB962C8B-B14F-4D97-AF65-F5344CB8AC3E}">
        <p14:creationId xmlns:p14="http://schemas.microsoft.com/office/powerpoint/2010/main" val="1737954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40E3A89-488F-4DDC-99CD-D53AB8704D89}" type="datetimeFigureOut">
              <a:rPr lang="en-US" smtClean="0"/>
              <a:t>1/13/2017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C1C05E-FFFB-412B-AEE6-D1785547F997}" type="slidenum">
              <a:rPr lang="en-US" smtClean="0"/>
              <a:t>‹#›</a:t>
            </a:fld>
            <a:endParaRPr lang="en-US"/>
          </a:p>
        </p:txBody>
      </p:sp>
    </p:spTree>
    <p:extLst>
      <p:ext uri="{BB962C8B-B14F-4D97-AF65-F5344CB8AC3E}">
        <p14:creationId xmlns:p14="http://schemas.microsoft.com/office/powerpoint/2010/main" val="3390626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640E3A89-488F-4DDC-99CD-D53AB8704D89}" type="datetimeFigureOut">
              <a:rPr lang="en-US" smtClean="0"/>
              <a:t>1/13/2017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01C1C05E-FFFB-412B-AEE6-D1785547F997}" type="slidenum">
              <a:rPr lang="en-US" smtClean="0"/>
              <a:t>‹#›</a:t>
            </a:fld>
            <a:endParaRPr lang="en-US"/>
          </a:p>
        </p:txBody>
      </p:sp>
    </p:spTree>
    <p:extLst>
      <p:ext uri="{BB962C8B-B14F-4D97-AF65-F5344CB8AC3E}">
        <p14:creationId xmlns:p14="http://schemas.microsoft.com/office/powerpoint/2010/main" val="4168157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40E3A89-488F-4DDC-99CD-D53AB8704D89}" type="datetimeFigureOut">
              <a:rPr lang="en-US" smtClean="0"/>
              <a:t>1/13/2017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01C1C05E-FFFB-412B-AEE6-D1785547F997}" type="slidenum">
              <a:rPr lang="en-US" smtClean="0"/>
              <a:t>‹#›</a:t>
            </a:fld>
            <a:endParaRPr lang="en-US"/>
          </a:p>
        </p:txBody>
      </p:sp>
    </p:spTree>
    <p:extLst>
      <p:ext uri="{BB962C8B-B14F-4D97-AF65-F5344CB8AC3E}">
        <p14:creationId xmlns:p14="http://schemas.microsoft.com/office/powerpoint/2010/main" val="288420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0E3A89-488F-4DDC-99CD-D53AB8704D89}"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C1C05E-FFFB-412B-AEE6-D1785547F997}" type="slidenum">
              <a:rPr lang="en-US" smtClean="0"/>
              <a:t>‹#›</a:t>
            </a:fld>
            <a:endParaRPr lang="en-US"/>
          </a:p>
        </p:txBody>
      </p:sp>
    </p:spTree>
    <p:extLst>
      <p:ext uri="{BB962C8B-B14F-4D97-AF65-F5344CB8AC3E}">
        <p14:creationId xmlns:p14="http://schemas.microsoft.com/office/powerpoint/2010/main" val="1079172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40E3A89-488F-4DDC-99CD-D53AB8704D89}" type="datetimeFigureOut">
              <a:rPr lang="en-US" smtClean="0"/>
              <a:t>1/13/2017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01C1C05E-FFFB-412B-AEE6-D1785547F997}"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78060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0050" y="2054086"/>
            <a:ext cx="10055630" cy="2271025"/>
          </a:xfrm>
        </p:spPr>
        <p:txBody>
          <a:bodyPr/>
          <a:lstStyle/>
          <a:p>
            <a:r>
              <a:rPr lang="en-US" b="1" dirty="0">
                <a:solidFill>
                  <a:schemeClr val="accent2">
                    <a:lumMod val="50000"/>
                  </a:schemeClr>
                </a:solidFill>
                <a:effectLst>
                  <a:outerShdw blurRad="38100" dist="38100" dir="2700000" algn="tl">
                    <a:srgbClr val="000000">
                      <a:alpha val="43137"/>
                    </a:srgbClr>
                  </a:outerShdw>
                </a:effectLst>
              </a:rPr>
              <a:t>Turning Points of the American Civil War</a:t>
            </a:r>
          </a:p>
        </p:txBody>
      </p:sp>
      <p:sp>
        <p:nvSpPr>
          <p:cNvPr id="3" name="Subtitle 2"/>
          <p:cNvSpPr>
            <a:spLocks noGrp="1"/>
          </p:cNvSpPr>
          <p:nvPr>
            <p:ph type="subTitle" idx="1"/>
          </p:nvPr>
        </p:nvSpPr>
        <p:spPr>
          <a:xfrm>
            <a:off x="1100050" y="4455620"/>
            <a:ext cx="10253749" cy="1143000"/>
          </a:xfrm>
        </p:spPr>
        <p:txBody>
          <a:bodyPr/>
          <a:lstStyle/>
          <a:p>
            <a:r>
              <a:rPr lang="en-US" b="1" dirty="0">
                <a:solidFill>
                  <a:schemeClr val="accent2">
                    <a:lumMod val="50000"/>
                  </a:schemeClr>
                </a:solidFill>
              </a:rPr>
              <a:t>Major battles, critical decisions, and consequential events</a:t>
            </a:r>
          </a:p>
        </p:txBody>
      </p:sp>
      <p:pic>
        <p:nvPicPr>
          <p:cNvPr id="1026" name="Picture 2" descr="Image result for abraham lincol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829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1905000" y="148300"/>
            <a:ext cx="1137313" cy="1904999"/>
          </a:xfrm>
          <a:prstGeom prst="rect">
            <a:avLst/>
          </a:prstGeom>
        </p:spPr>
      </p:pic>
      <p:pic>
        <p:nvPicPr>
          <p:cNvPr id="5" name="Picture 4"/>
          <p:cNvPicPr>
            <a:picLocks noChangeAspect="1"/>
          </p:cNvPicPr>
          <p:nvPr/>
        </p:nvPicPr>
        <p:blipFill>
          <a:blip r:embed="rId4"/>
          <a:stretch>
            <a:fillRect/>
          </a:stretch>
        </p:blipFill>
        <p:spPr>
          <a:xfrm>
            <a:off x="2992051" y="153934"/>
            <a:ext cx="1527933" cy="1899365"/>
          </a:xfrm>
          <a:prstGeom prst="rect">
            <a:avLst/>
          </a:prstGeom>
        </p:spPr>
      </p:pic>
      <p:pic>
        <p:nvPicPr>
          <p:cNvPr id="6" name="Picture 5"/>
          <p:cNvPicPr>
            <a:picLocks noChangeAspect="1"/>
          </p:cNvPicPr>
          <p:nvPr/>
        </p:nvPicPr>
        <p:blipFill>
          <a:blip r:embed="rId5"/>
          <a:stretch>
            <a:fillRect/>
          </a:stretch>
        </p:blipFill>
        <p:spPr>
          <a:xfrm>
            <a:off x="4519984" y="148299"/>
            <a:ext cx="3248841" cy="1905787"/>
          </a:xfrm>
          <a:prstGeom prst="rect">
            <a:avLst/>
          </a:prstGeom>
        </p:spPr>
      </p:pic>
      <p:pic>
        <p:nvPicPr>
          <p:cNvPr id="7" name="Picture 6"/>
          <p:cNvPicPr>
            <a:picLocks noChangeAspect="1"/>
          </p:cNvPicPr>
          <p:nvPr/>
        </p:nvPicPr>
        <p:blipFill>
          <a:blip r:embed="rId6"/>
          <a:stretch>
            <a:fillRect/>
          </a:stretch>
        </p:blipFill>
        <p:spPr>
          <a:xfrm>
            <a:off x="7098593" y="148299"/>
            <a:ext cx="1521641" cy="1905454"/>
          </a:xfrm>
          <a:prstGeom prst="rect">
            <a:avLst/>
          </a:prstGeom>
        </p:spPr>
      </p:pic>
      <p:pic>
        <p:nvPicPr>
          <p:cNvPr id="8" name="Picture 7"/>
          <p:cNvPicPr>
            <a:picLocks noChangeAspect="1"/>
          </p:cNvPicPr>
          <p:nvPr/>
        </p:nvPicPr>
        <p:blipFill>
          <a:blip r:embed="rId7"/>
          <a:stretch>
            <a:fillRect/>
          </a:stretch>
        </p:blipFill>
        <p:spPr>
          <a:xfrm>
            <a:off x="8620234" y="148299"/>
            <a:ext cx="1460785" cy="1905000"/>
          </a:xfrm>
          <a:prstGeom prst="rect">
            <a:avLst/>
          </a:prstGeom>
        </p:spPr>
      </p:pic>
      <p:pic>
        <p:nvPicPr>
          <p:cNvPr id="9" name="Picture 8"/>
          <p:cNvPicPr>
            <a:picLocks noChangeAspect="1"/>
          </p:cNvPicPr>
          <p:nvPr/>
        </p:nvPicPr>
        <p:blipFill>
          <a:blip r:embed="rId8"/>
          <a:stretch>
            <a:fillRect/>
          </a:stretch>
        </p:blipFill>
        <p:spPr>
          <a:xfrm>
            <a:off x="10081019" y="147512"/>
            <a:ext cx="2074904" cy="1905453"/>
          </a:xfrm>
          <a:prstGeom prst="rect">
            <a:avLst/>
          </a:prstGeom>
        </p:spPr>
      </p:pic>
    </p:spTree>
    <p:extLst>
      <p:ext uri="{BB962C8B-B14F-4D97-AF65-F5344CB8AC3E}">
        <p14:creationId xmlns:p14="http://schemas.microsoft.com/office/powerpoint/2010/main" val="3041463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50000"/>
                  </a:schemeClr>
                </a:solidFill>
              </a:rPr>
              <a:t>General Sherman’s March to the Sea </a:t>
            </a:r>
            <a:br>
              <a:rPr lang="en-US" b="1" dirty="0">
                <a:solidFill>
                  <a:schemeClr val="accent2">
                    <a:lumMod val="50000"/>
                  </a:schemeClr>
                </a:solidFill>
              </a:rPr>
            </a:br>
            <a:r>
              <a:rPr lang="en-US" b="1" dirty="0">
                <a:solidFill>
                  <a:schemeClr val="accent2">
                    <a:lumMod val="50000"/>
                  </a:schemeClr>
                </a:solidFill>
              </a:rPr>
              <a:t>Autumn and Winter of 1864</a:t>
            </a:r>
          </a:p>
        </p:txBody>
      </p:sp>
      <p:sp>
        <p:nvSpPr>
          <p:cNvPr id="3" name="Content Placeholder 2"/>
          <p:cNvSpPr>
            <a:spLocks noGrp="1"/>
          </p:cNvSpPr>
          <p:nvPr>
            <p:ph sz="half" idx="1"/>
          </p:nvPr>
        </p:nvSpPr>
        <p:spPr>
          <a:xfrm>
            <a:off x="1097279" y="1845734"/>
            <a:ext cx="4826443" cy="4223762"/>
          </a:xfrm>
        </p:spPr>
        <p:txBody>
          <a:bodyPr>
            <a:normAutofit lnSpcReduction="10000"/>
          </a:bodyPr>
          <a:lstStyle/>
          <a:p>
            <a:r>
              <a:rPr lang="en-US" dirty="0"/>
              <a:t>When William Tecumseh Sherman began his “March to the Sea” from Atlanta to Savannah in the autumn of 1864, there were grave doubts about the future of the nation. </a:t>
            </a:r>
          </a:p>
          <a:p>
            <a:r>
              <a:rPr lang="en-US" dirty="0"/>
              <a:t>Lincoln’s re-election in 1864 appeared dubious.  The “Peace Democrat” George McClellan was running against the President. </a:t>
            </a:r>
          </a:p>
          <a:p>
            <a:r>
              <a:rPr lang="en-US" dirty="0"/>
              <a:t>Sherman cut himself off from all supply lines, pledging to fight a “total war” against the citizens of Georgia, and to live off the land.  He burned every man-made habitation on the landscape, stole grain and livestock from the people of Georgia, and devastated the states of Georgia, South Carolina, and North Carolina over the next six months.</a:t>
            </a:r>
          </a:p>
        </p:txBody>
      </p:sp>
      <p:pic>
        <p:nvPicPr>
          <p:cNvPr id="7" name="Content Placeholder 6"/>
          <p:cNvPicPr>
            <a:picLocks noGrp="1" noChangeAspect="1"/>
          </p:cNvPicPr>
          <p:nvPr>
            <p:ph sz="half" idx="2"/>
          </p:nvPr>
        </p:nvPicPr>
        <p:blipFill>
          <a:blip r:embed="rId2"/>
          <a:stretch>
            <a:fillRect/>
          </a:stretch>
        </p:blipFill>
        <p:spPr>
          <a:xfrm>
            <a:off x="6035039" y="1845734"/>
            <a:ext cx="5906868" cy="4223762"/>
          </a:xfrm>
          <a:prstGeom prst="rect">
            <a:avLst/>
          </a:prstGeom>
        </p:spPr>
      </p:pic>
    </p:spTree>
    <p:extLst>
      <p:ext uri="{BB962C8B-B14F-4D97-AF65-F5344CB8AC3E}">
        <p14:creationId xmlns:p14="http://schemas.microsoft.com/office/powerpoint/2010/main" val="3502350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50000"/>
                  </a:schemeClr>
                </a:solidFill>
              </a:rPr>
              <a:t>The Presidential Election of 1864</a:t>
            </a:r>
          </a:p>
        </p:txBody>
      </p:sp>
      <p:sp>
        <p:nvSpPr>
          <p:cNvPr id="3" name="Content Placeholder 2"/>
          <p:cNvSpPr>
            <a:spLocks noGrp="1"/>
          </p:cNvSpPr>
          <p:nvPr>
            <p:ph sz="half" idx="1"/>
          </p:nvPr>
        </p:nvSpPr>
        <p:spPr>
          <a:xfrm>
            <a:off x="1308101" y="1805199"/>
            <a:ext cx="6669708" cy="4569097"/>
          </a:xfrm>
        </p:spPr>
        <p:txBody>
          <a:bodyPr>
            <a:normAutofit fontScale="92500" lnSpcReduction="10000"/>
          </a:bodyPr>
          <a:lstStyle/>
          <a:p>
            <a:r>
              <a:rPr lang="en-US" dirty="0"/>
              <a:t>When Lincoln ran for re-election in 1864, the prospects for the war were extremely uncertain.  Although Gettysburg and Vicksburg had been won, the Army of Northern Virginia, under the leadership of Robert E. Lee, still did not seem close to collapse or surrender.  </a:t>
            </a:r>
          </a:p>
          <a:p>
            <a:r>
              <a:rPr lang="en-US" dirty="0"/>
              <a:t>Ulysses S. Grant was fighting a savage war to defeat Lee, but the casualties and deaths continued to pile up.  George McClellan, the “Peace Democrat” promised an end to the war – perhaps by negotiation.  Many believed that his ex-soldiers would support him.  At times, even Lincoln doubted that he would win.</a:t>
            </a:r>
          </a:p>
          <a:p>
            <a:r>
              <a:rPr lang="en-US" dirty="0"/>
              <a:t>But after a series of crucial victories and the good news of Sherman’s success, the Election of 1864 turned towards Lincoln rapidly.  Lincoln insisted that the soldiers should all be allowed to vote – and sent home to do so if necessary.  They voted for their commander-in-chief – Lincoln – by huge majorities.  Lincoln’s re-election in 1864 guaranteed that nothing short of complete victory would be accepted by the North.  The Civil War would be won by the Union.</a:t>
            </a:r>
          </a:p>
        </p:txBody>
      </p:sp>
      <p:pic>
        <p:nvPicPr>
          <p:cNvPr id="2050" name="Picture 2" descr="https://upload.wikimedia.org/wikipedia/commons/9/98/Republican_presidential_ticket_1864b.jpg"/>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8145711" y="1846369"/>
            <a:ext cx="3030933" cy="4262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304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82877" y="172303"/>
            <a:ext cx="11844197" cy="1450757"/>
          </a:xfrm>
        </p:spPr>
        <p:txBody>
          <a:bodyPr/>
          <a:lstStyle/>
          <a:p>
            <a:r>
              <a:rPr lang="en-US" b="1" dirty="0">
                <a:solidFill>
                  <a:schemeClr val="accent2">
                    <a:lumMod val="50000"/>
                  </a:schemeClr>
                </a:solidFill>
              </a:rPr>
              <a:t>The Battle of Antietam,  (Sharpsburg, MD) - 1862 </a:t>
            </a:r>
          </a:p>
        </p:txBody>
      </p:sp>
      <p:sp>
        <p:nvSpPr>
          <p:cNvPr id="8" name="Content Placeholder 7"/>
          <p:cNvSpPr>
            <a:spLocks noGrp="1"/>
          </p:cNvSpPr>
          <p:nvPr>
            <p:ph sz="half" idx="1"/>
          </p:nvPr>
        </p:nvSpPr>
        <p:spPr>
          <a:xfrm>
            <a:off x="182878" y="1998134"/>
            <a:ext cx="6497322" cy="4023360"/>
          </a:xfrm>
        </p:spPr>
        <p:txBody>
          <a:bodyPr>
            <a:normAutofit lnSpcReduction="10000"/>
          </a:bodyPr>
          <a:lstStyle/>
          <a:p>
            <a:r>
              <a:rPr lang="en-US" dirty="0"/>
              <a:t>The Battle of Antietam, or Sharpsburg, MD, was one of the most important of the war for three reasons: </a:t>
            </a:r>
          </a:p>
          <a:p>
            <a:r>
              <a:rPr lang="en-US" dirty="0"/>
              <a:t>1.  First, by forcing Lee’s Army of Northern Virginia to retreat, the Union Army denied Lee a victory in Northern territory which may have encouraged a foreign nation like England or France to intervene on behalf of the Confederacy. </a:t>
            </a:r>
          </a:p>
          <a:p>
            <a:r>
              <a:rPr lang="en-US" dirty="0"/>
              <a:t>2.  Because the notoriously timid and insubordinate George McClellan refused to pursue Lee across the Potomac River, Abraham Lincoln fired him.  </a:t>
            </a:r>
          </a:p>
          <a:p>
            <a:r>
              <a:rPr lang="en-US" dirty="0"/>
              <a:t>3.  After claiming victory in the battle, Lincoln issued the Emancipation Proclamation, changing the goals of the Union for the war, and providing military benefits for the Northern soldiers over the Confederacy.  </a:t>
            </a:r>
          </a:p>
        </p:txBody>
      </p:sp>
      <p:pic>
        <p:nvPicPr>
          <p:cNvPr id="10" name="Content Placeholder 9"/>
          <p:cNvPicPr>
            <a:picLocks noGrp="1" noChangeAspect="1"/>
          </p:cNvPicPr>
          <p:nvPr>
            <p:ph sz="half" idx="2"/>
          </p:nvPr>
        </p:nvPicPr>
        <p:blipFill>
          <a:blip r:embed="rId2"/>
          <a:stretch>
            <a:fillRect/>
          </a:stretch>
        </p:blipFill>
        <p:spPr>
          <a:xfrm>
            <a:off x="6680200" y="1998134"/>
            <a:ext cx="5346875" cy="3729444"/>
          </a:xfrm>
          <a:prstGeom prst="rect">
            <a:avLst/>
          </a:prstGeom>
        </p:spPr>
      </p:pic>
    </p:spTree>
    <p:extLst>
      <p:ext uri="{BB962C8B-B14F-4D97-AF65-F5344CB8AC3E}">
        <p14:creationId xmlns:p14="http://schemas.microsoft.com/office/powerpoint/2010/main" val="3226772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50000"/>
                  </a:schemeClr>
                </a:solidFill>
              </a:rPr>
              <a:t>The Emancipation Proclamation</a:t>
            </a:r>
          </a:p>
        </p:txBody>
      </p:sp>
      <p:sp>
        <p:nvSpPr>
          <p:cNvPr id="3" name="Content Placeholder 2"/>
          <p:cNvSpPr>
            <a:spLocks noGrp="1"/>
          </p:cNvSpPr>
          <p:nvPr>
            <p:ph sz="half" idx="1"/>
          </p:nvPr>
        </p:nvSpPr>
        <p:spPr/>
        <p:txBody>
          <a:bodyPr/>
          <a:lstStyle/>
          <a:p>
            <a:r>
              <a:rPr lang="en-US" dirty="0"/>
              <a:t>Lincoln issued the Emancipation Proclamation as a fit and necessary war measure in the autumn of 1862, but it did not become effective until January 1, 1863.</a:t>
            </a:r>
          </a:p>
          <a:p>
            <a:r>
              <a:rPr lang="en-US" dirty="0"/>
              <a:t>The measure only freed slaves in parts of the South which were actively in rebellion against the United States government.  Yet, the slaves emancipated were “now, henceforward, and forever free.”  </a:t>
            </a:r>
          </a:p>
          <a:p>
            <a:r>
              <a:rPr lang="en-US" dirty="0"/>
              <a:t>Slaves in the border states, parts of the South which were not in rebellion (Tennessee, the New Orleans area, and Hampton Roads, VA) were not influenced by Lincoln’s Proclamation. </a:t>
            </a:r>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286499" y="1845734"/>
            <a:ext cx="5446173" cy="4023360"/>
          </a:xfrm>
        </p:spPr>
      </p:pic>
    </p:spTree>
    <p:extLst>
      <p:ext uri="{BB962C8B-B14F-4D97-AF65-F5344CB8AC3E}">
        <p14:creationId xmlns:p14="http://schemas.microsoft.com/office/powerpoint/2010/main" val="2234601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113" y="286603"/>
            <a:ext cx="6944139" cy="1450757"/>
          </a:xfrm>
        </p:spPr>
        <p:txBody>
          <a:bodyPr/>
          <a:lstStyle/>
          <a:p>
            <a:r>
              <a:rPr lang="en-US" b="1" dirty="0">
                <a:solidFill>
                  <a:schemeClr val="accent2">
                    <a:lumMod val="50000"/>
                  </a:schemeClr>
                </a:solidFill>
              </a:rPr>
              <a:t>The Battle of Fredericksburg</a:t>
            </a:r>
            <a:br>
              <a:rPr lang="en-US" b="1" dirty="0">
                <a:solidFill>
                  <a:schemeClr val="accent2">
                    <a:lumMod val="50000"/>
                  </a:schemeClr>
                </a:solidFill>
              </a:rPr>
            </a:br>
            <a:r>
              <a:rPr lang="en-US" b="1" dirty="0">
                <a:solidFill>
                  <a:schemeClr val="accent2">
                    <a:lumMod val="50000"/>
                  </a:schemeClr>
                </a:solidFill>
              </a:rPr>
              <a:t>December 11 – 15, 1862</a:t>
            </a:r>
          </a:p>
        </p:txBody>
      </p:sp>
      <p:sp>
        <p:nvSpPr>
          <p:cNvPr id="3" name="Content Placeholder 2"/>
          <p:cNvSpPr>
            <a:spLocks noGrp="1"/>
          </p:cNvSpPr>
          <p:nvPr>
            <p:ph sz="half" idx="1"/>
          </p:nvPr>
        </p:nvSpPr>
        <p:spPr>
          <a:xfrm>
            <a:off x="689113" y="1845734"/>
            <a:ext cx="4982817" cy="4223762"/>
          </a:xfrm>
        </p:spPr>
        <p:txBody>
          <a:bodyPr/>
          <a:lstStyle/>
          <a:p>
            <a:r>
              <a:rPr lang="en-US" dirty="0"/>
              <a:t>Fredericksburg was probably the low point in the war for the Union.  In mid-December of 1862, the Army of the Potomac, under the leadership of Ambrose Burnside, attempted to occupy the city – just a few miles north of Richmond.  After using pontoon bridges to cross the Rappahannock River, the Union Army made no less than fourteen attempts to charge up </a:t>
            </a:r>
            <a:r>
              <a:rPr lang="en-US" dirty="0" err="1"/>
              <a:t>Marye’s</a:t>
            </a:r>
            <a:r>
              <a:rPr lang="en-US" dirty="0"/>
              <a:t> Heights to take over Fredericksburg – and each time, they were repulsed by Confederate soldiers.  Losses for the Union were so devastating that Ambrose Burnside resigned in horror.  Union soldiers sought revenge for the murderous defeat for the remainder for the remainder of the war.</a:t>
            </a:r>
          </a:p>
        </p:txBody>
      </p:sp>
      <p:pic>
        <p:nvPicPr>
          <p:cNvPr id="6" name="Content Placeholder 5"/>
          <p:cNvPicPr>
            <a:picLocks noGrp="1" noChangeAspect="1"/>
          </p:cNvPicPr>
          <p:nvPr>
            <p:ph sz="half" idx="2"/>
          </p:nvPr>
        </p:nvPicPr>
        <p:blipFill>
          <a:blip r:embed="rId2"/>
          <a:stretch>
            <a:fillRect/>
          </a:stretch>
        </p:blipFill>
        <p:spPr>
          <a:xfrm>
            <a:off x="5767664" y="1845734"/>
            <a:ext cx="6053162" cy="4223762"/>
          </a:xfrm>
          <a:prstGeom prst="rect">
            <a:avLst/>
          </a:prstGeom>
        </p:spPr>
      </p:pic>
      <p:sp>
        <p:nvSpPr>
          <p:cNvPr id="7" name="Rectangle: Rounded Corners 6"/>
          <p:cNvSpPr/>
          <p:nvPr/>
        </p:nvSpPr>
        <p:spPr>
          <a:xfrm>
            <a:off x="7633252" y="286603"/>
            <a:ext cx="4187574" cy="135902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i="1" dirty="0">
                <a:latin typeface="Baskerville Old Face" panose="02020602080505020303" pitchFamily="18" charset="0"/>
              </a:rPr>
              <a:t>“It is well that war is so terrible, lest we become to fond of it.”  </a:t>
            </a:r>
          </a:p>
          <a:p>
            <a:pPr algn="ctr"/>
            <a:r>
              <a:rPr lang="en-US" dirty="0"/>
              <a:t>- Attributed to General Robert E. Lee after the battle of Fredericksburg.</a:t>
            </a:r>
          </a:p>
        </p:txBody>
      </p:sp>
    </p:spTree>
    <p:extLst>
      <p:ext uri="{BB962C8B-B14F-4D97-AF65-F5344CB8AC3E}">
        <p14:creationId xmlns:p14="http://schemas.microsoft.com/office/powerpoint/2010/main" val="2008170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852" y="286603"/>
            <a:ext cx="6122505" cy="1450757"/>
          </a:xfrm>
        </p:spPr>
        <p:txBody>
          <a:bodyPr/>
          <a:lstStyle/>
          <a:p>
            <a:r>
              <a:rPr lang="en-US" b="1" dirty="0">
                <a:solidFill>
                  <a:schemeClr val="accent2">
                    <a:lumMod val="50000"/>
                  </a:schemeClr>
                </a:solidFill>
              </a:rPr>
              <a:t>Battle of Chancellorsville</a:t>
            </a:r>
            <a:br>
              <a:rPr lang="en-US" b="1" dirty="0">
                <a:solidFill>
                  <a:schemeClr val="accent2">
                    <a:lumMod val="50000"/>
                  </a:schemeClr>
                </a:solidFill>
              </a:rPr>
            </a:br>
            <a:r>
              <a:rPr lang="en-US" b="1" dirty="0">
                <a:solidFill>
                  <a:schemeClr val="accent2">
                    <a:lumMod val="50000"/>
                  </a:schemeClr>
                </a:solidFill>
              </a:rPr>
              <a:t>May, 1863</a:t>
            </a:r>
          </a:p>
        </p:txBody>
      </p:sp>
      <p:sp>
        <p:nvSpPr>
          <p:cNvPr id="3" name="Content Placeholder 2"/>
          <p:cNvSpPr>
            <a:spLocks noGrp="1"/>
          </p:cNvSpPr>
          <p:nvPr>
            <p:ph sz="half" idx="1"/>
          </p:nvPr>
        </p:nvSpPr>
        <p:spPr>
          <a:xfrm>
            <a:off x="622852" y="1845734"/>
            <a:ext cx="7961492" cy="4369536"/>
          </a:xfrm>
        </p:spPr>
        <p:txBody>
          <a:bodyPr>
            <a:normAutofit lnSpcReduction="10000"/>
          </a:bodyPr>
          <a:lstStyle/>
          <a:p>
            <a:r>
              <a:rPr lang="en-US" dirty="0"/>
              <a:t>Chancellorsville is generally considered Robert E. Lee’s masterpiece.  Convinced that Joseph Hooker would be too timid to launch an assault on Fredericksburg after the disaster which had befallen Ambrose Burnside, he divided his already outnumbered army in half and sent Thomas “Stonewall” Jackson around the right flank of the Union Army.  </a:t>
            </a:r>
          </a:p>
          <a:p>
            <a:r>
              <a:rPr lang="en-US" dirty="0"/>
              <a:t>The movement work with devastating effect.  Hooker was taken completely by surprise – despite many warnings of a large army marching behind his right flank from reconnaissance and cavalry units.  Devastated again, the Union Army was forced to retreat.</a:t>
            </a:r>
          </a:p>
          <a:p>
            <a:r>
              <a:rPr lang="en-US" dirty="0"/>
              <a:t>What made the battle a turning point, however, was a unique tragedy for the Confederate Army.   While he was scouting out the possibility of a rare night attack to follow up their successes, “Stonewall” Jackson surprised a group of Confederate sentries.  They fired upon him, shooting him through the left arm.  His arm was amputated.  Infection set in, then pneumonia.  He would die just a few days later.  Lee’s right hand man was lost. </a:t>
            </a:r>
          </a:p>
        </p:txBody>
      </p:sp>
      <p:pic>
        <p:nvPicPr>
          <p:cNvPr id="7" name="Content Placeholder 6"/>
          <p:cNvPicPr>
            <a:picLocks noGrp="1" noChangeAspect="1"/>
          </p:cNvPicPr>
          <p:nvPr>
            <p:ph sz="half" idx="2"/>
          </p:nvPr>
        </p:nvPicPr>
        <p:blipFill>
          <a:blip r:embed="rId2"/>
          <a:stretch>
            <a:fillRect/>
          </a:stretch>
        </p:blipFill>
        <p:spPr>
          <a:xfrm>
            <a:off x="8584344" y="1845734"/>
            <a:ext cx="3273701" cy="4022725"/>
          </a:xfrm>
          <a:prstGeom prst="rect">
            <a:avLst/>
          </a:prstGeom>
        </p:spPr>
      </p:pic>
      <p:sp>
        <p:nvSpPr>
          <p:cNvPr id="5" name="Rectangle: Rounded Corners 4"/>
          <p:cNvSpPr/>
          <p:nvPr/>
        </p:nvSpPr>
        <p:spPr>
          <a:xfrm>
            <a:off x="7065798" y="134911"/>
            <a:ext cx="2780567" cy="1424127"/>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z="1600" i="1" dirty="0"/>
              <a:t>Jackson’s movement around Hooker’s right flank took him completely by surprise.  The Union Army was humiliated by Lee once again.  </a:t>
            </a:r>
          </a:p>
        </p:txBody>
      </p:sp>
      <p:pic>
        <p:nvPicPr>
          <p:cNvPr id="4" name="Picture 3"/>
          <p:cNvPicPr>
            <a:picLocks noChangeAspect="1"/>
          </p:cNvPicPr>
          <p:nvPr/>
        </p:nvPicPr>
        <p:blipFill>
          <a:blip r:embed="rId3"/>
          <a:stretch>
            <a:fillRect/>
          </a:stretch>
        </p:blipFill>
        <p:spPr>
          <a:xfrm>
            <a:off x="9700592" y="134911"/>
            <a:ext cx="2040835" cy="1484243"/>
          </a:xfrm>
          <a:prstGeom prst="rect">
            <a:avLst/>
          </a:prstGeom>
        </p:spPr>
      </p:pic>
    </p:spTree>
    <p:extLst>
      <p:ext uri="{BB962C8B-B14F-4D97-AF65-F5344CB8AC3E}">
        <p14:creationId xmlns:p14="http://schemas.microsoft.com/office/powerpoint/2010/main" val="3772718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4915" y="220342"/>
            <a:ext cx="6045642" cy="1450757"/>
          </a:xfrm>
        </p:spPr>
        <p:txBody>
          <a:bodyPr/>
          <a:lstStyle/>
          <a:p>
            <a:r>
              <a:rPr lang="en-US" b="1" dirty="0">
                <a:solidFill>
                  <a:schemeClr val="accent2">
                    <a:lumMod val="50000"/>
                  </a:schemeClr>
                </a:solidFill>
              </a:rPr>
              <a:t>The Battle of Gettysburg</a:t>
            </a:r>
            <a:br>
              <a:rPr lang="en-US" b="1" dirty="0">
                <a:solidFill>
                  <a:schemeClr val="accent2">
                    <a:lumMod val="50000"/>
                  </a:schemeClr>
                </a:solidFill>
              </a:rPr>
            </a:br>
            <a:r>
              <a:rPr lang="en-US" b="1" dirty="0">
                <a:solidFill>
                  <a:schemeClr val="accent2">
                    <a:lumMod val="50000"/>
                  </a:schemeClr>
                </a:solidFill>
              </a:rPr>
              <a:t>July 1</a:t>
            </a:r>
            <a:r>
              <a:rPr lang="en-US" b="1" baseline="30000" dirty="0">
                <a:solidFill>
                  <a:schemeClr val="accent2">
                    <a:lumMod val="50000"/>
                  </a:schemeClr>
                </a:solidFill>
              </a:rPr>
              <a:t>st</a:t>
            </a:r>
            <a:r>
              <a:rPr lang="en-US" b="1" dirty="0">
                <a:solidFill>
                  <a:schemeClr val="accent2">
                    <a:lumMod val="50000"/>
                  </a:schemeClr>
                </a:solidFill>
              </a:rPr>
              <a:t> – July 3</a:t>
            </a:r>
            <a:r>
              <a:rPr lang="en-US" b="1" baseline="30000" dirty="0">
                <a:solidFill>
                  <a:schemeClr val="accent2">
                    <a:lumMod val="50000"/>
                  </a:schemeClr>
                </a:solidFill>
              </a:rPr>
              <a:t>rd</a:t>
            </a:r>
            <a:r>
              <a:rPr lang="en-US" b="1" dirty="0">
                <a:solidFill>
                  <a:schemeClr val="accent2">
                    <a:lumMod val="50000"/>
                  </a:schemeClr>
                </a:solidFill>
              </a:rPr>
              <a:t>, 1863</a:t>
            </a:r>
          </a:p>
        </p:txBody>
      </p:sp>
      <p:sp>
        <p:nvSpPr>
          <p:cNvPr id="3" name="Content Placeholder 2"/>
          <p:cNvSpPr>
            <a:spLocks noGrp="1"/>
          </p:cNvSpPr>
          <p:nvPr>
            <p:ph sz="half" idx="1"/>
          </p:nvPr>
        </p:nvSpPr>
        <p:spPr>
          <a:xfrm>
            <a:off x="394916" y="1845733"/>
            <a:ext cx="7669584" cy="4405165"/>
          </a:xfrm>
        </p:spPr>
        <p:txBody>
          <a:bodyPr>
            <a:normAutofit lnSpcReduction="10000"/>
          </a:bodyPr>
          <a:lstStyle/>
          <a:p>
            <a:r>
              <a:rPr lang="en-US" dirty="0"/>
              <a:t>Here is the turning point of the Civil War.  Robert E. Lee had led the Army of Northern Virginia into the North, once again.  He was seeking a major victory in Union territory, which he hoped would put Washington, DC into a state of panic and attract the attention of a European ally – France, or England perhaps?</a:t>
            </a:r>
          </a:p>
          <a:p>
            <a:r>
              <a:rPr lang="en-US" dirty="0"/>
              <a:t>The two armies met almost accidentally on land of no particular consequence.  Confederate soldiers attempting to raid a shoe depot in Chambersburg, PA collided with Union soldiers.  The huge armies would clash into one another’s lines about five miles from their initial encounter in Gettysburg.  </a:t>
            </a:r>
          </a:p>
          <a:p>
            <a:r>
              <a:rPr lang="en-US" dirty="0"/>
              <a:t>The battle raged for three days.  On the first day, Joshua Chamberlain and the 20</a:t>
            </a:r>
            <a:r>
              <a:rPr lang="en-US" baseline="30000" dirty="0"/>
              <a:t>th</a:t>
            </a:r>
            <a:r>
              <a:rPr lang="en-US" dirty="0"/>
              <a:t> Maine Regiment were miraculously able to control the high ground – Little Round Top – against a massive Confederate assault.  On the third day, Lee attempted a direct attack into the center of the Union line.  Pickett’s Charge, as the attack is known today, was a disastrous failure.  Lee’s Army was crushed, and would never regain is full strength. </a:t>
            </a:r>
          </a:p>
        </p:txBody>
      </p:sp>
      <p:pic>
        <p:nvPicPr>
          <p:cNvPr id="5" name="Content Placeholder 4"/>
          <p:cNvPicPr>
            <a:picLocks noGrp="1" noChangeAspect="1"/>
          </p:cNvPicPr>
          <p:nvPr>
            <p:ph sz="half" idx="2"/>
          </p:nvPr>
        </p:nvPicPr>
        <p:blipFill>
          <a:blip r:embed="rId2"/>
          <a:stretch>
            <a:fillRect/>
          </a:stretch>
        </p:blipFill>
        <p:spPr>
          <a:xfrm>
            <a:off x="8219964" y="1845735"/>
            <a:ext cx="3214813" cy="4405164"/>
          </a:xfrm>
          <a:prstGeom prst="rect">
            <a:avLst/>
          </a:prstGeom>
        </p:spPr>
      </p:pic>
      <p:pic>
        <p:nvPicPr>
          <p:cNvPr id="4" name="Picture 3"/>
          <p:cNvPicPr>
            <a:picLocks noChangeAspect="1"/>
          </p:cNvPicPr>
          <p:nvPr/>
        </p:nvPicPr>
        <p:blipFill>
          <a:blip r:embed="rId3"/>
          <a:stretch>
            <a:fillRect/>
          </a:stretch>
        </p:blipFill>
        <p:spPr>
          <a:xfrm>
            <a:off x="6595672" y="71324"/>
            <a:ext cx="4894469" cy="1599776"/>
          </a:xfrm>
          <a:prstGeom prst="rect">
            <a:avLst/>
          </a:prstGeom>
        </p:spPr>
      </p:pic>
    </p:spTree>
    <p:extLst>
      <p:ext uri="{BB962C8B-B14F-4D97-AF65-F5344CB8AC3E}">
        <p14:creationId xmlns:p14="http://schemas.microsoft.com/office/powerpoint/2010/main" val="983302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287" y="197458"/>
            <a:ext cx="10625593" cy="1074751"/>
          </a:xfrm>
        </p:spPr>
        <p:txBody>
          <a:bodyPr/>
          <a:lstStyle/>
          <a:p>
            <a:r>
              <a:rPr lang="en-US" b="1" dirty="0">
                <a:solidFill>
                  <a:schemeClr val="accent2">
                    <a:lumMod val="50000"/>
                  </a:schemeClr>
                </a:solidFill>
              </a:rPr>
              <a:t>The New York City Draft Riots, July 1863</a:t>
            </a:r>
          </a:p>
        </p:txBody>
      </p:sp>
      <p:sp>
        <p:nvSpPr>
          <p:cNvPr id="3" name="Content Placeholder 2"/>
          <p:cNvSpPr>
            <a:spLocks noGrp="1"/>
          </p:cNvSpPr>
          <p:nvPr>
            <p:ph sz="half" idx="1"/>
          </p:nvPr>
        </p:nvSpPr>
        <p:spPr>
          <a:xfrm>
            <a:off x="225287" y="1737360"/>
            <a:ext cx="6331924" cy="4358640"/>
          </a:xfrm>
        </p:spPr>
        <p:txBody>
          <a:bodyPr>
            <a:normAutofit fontScale="92500" lnSpcReduction="10000"/>
          </a:bodyPr>
          <a:lstStyle/>
          <a:p>
            <a:r>
              <a:rPr lang="en-US" dirty="0"/>
              <a:t>But now, political disputes took the lead.  Many Northerners were not committed to finishing out the war.  They hoped to negotiate a settlement with the South, if only to save lives.  </a:t>
            </a:r>
          </a:p>
          <a:p>
            <a:r>
              <a:rPr lang="en-US" dirty="0"/>
              <a:t>When white Northerners initially heard about the Emancipation Proclamation, some felt greater commitment to the cause.  Yet, others refused to fight for the liberty of African-Americans.  In New York City, a violent race riot broke out.  Irish-Americans and Irish immigrants who had been drafted into the Army violently resisted conscription, often attacking African-American communities.  At one point an African-American orphanage and school was burned to the ground.</a:t>
            </a:r>
          </a:p>
          <a:p>
            <a:r>
              <a:rPr lang="en-US" dirty="0"/>
              <a:t>Troops who had fought against the rebels in Gettysburg were now sent by train to New York City to put down the revolts.  Could Americans protesting the war – “Copperheads” and “Peace Democrats” undermine the war efforts at this late hour?  Many Republicans – including Lincoln – feared they may.</a:t>
            </a:r>
          </a:p>
        </p:txBody>
      </p:sp>
      <p:pic>
        <p:nvPicPr>
          <p:cNvPr id="5" name="Content Placeholder 4"/>
          <p:cNvPicPr>
            <a:picLocks noGrp="1" noChangeAspect="1"/>
          </p:cNvPicPr>
          <p:nvPr>
            <p:ph sz="half" idx="2"/>
          </p:nvPr>
        </p:nvPicPr>
        <p:blipFill>
          <a:blip r:embed="rId2"/>
          <a:stretch>
            <a:fillRect/>
          </a:stretch>
        </p:blipFill>
        <p:spPr>
          <a:xfrm>
            <a:off x="6557211" y="1881808"/>
            <a:ext cx="5453383" cy="3896139"/>
          </a:xfrm>
          <a:prstGeom prst="rect">
            <a:avLst/>
          </a:prstGeom>
        </p:spPr>
      </p:pic>
    </p:spTree>
    <p:extLst>
      <p:ext uri="{BB962C8B-B14F-4D97-AF65-F5344CB8AC3E}">
        <p14:creationId xmlns:p14="http://schemas.microsoft.com/office/powerpoint/2010/main" val="579308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843" y="286603"/>
            <a:ext cx="10585837" cy="1450757"/>
          </a:xfrm>
        </p:spPr>
        <p:txBody>
          <a:bodyPr/>
          <a:lstStyle/>
          <a:p>
            <a:r>
              <a:rPr lang="en-US" b="1" dirty="0">
                <a:solidFill>
                  <a:schemeClr val="accent2">
                    <a:lumMod val="50000"/>
                  </a:schemeClr>
                </a:solidFill>
              </a:rPr>
              <a:t>The Siege of Vicksburg, Mississippi</a:t>
            </a:r>
            <a:br>
              <a:rPr lang="en-US" b="1" dirty="0">
                <a:solidFill>
                  <a:schemeClr val="accent2">
                    <a:lumMod val="50000"/>
                  </a:schemeClr>
                </a:solidFill>
              </a:rPr>
            </a:br>
            <a:r>
              <a:rPr lang="en-US" b="1" dirty="0">
                <a:solidFill>
                  <a:schemeClr val="accent2">
                    <a:lumMod val="50000"/>
                  </a:schemeClr>
                </a:solidFill>
              </a:rPr>
              <a:t>June of 1863 until July 4</a:t>
            </a:r>
            <a:r>
              <a:rPr lang="en-US" b="1" baseline="30000" dirty="0">
                <a:solidFill>
                  <a:schemeClr val="accent2">
                    <a:lumMod val="50000"/>
                  </a:schemeClr>
                </a:solidFill>
              </a:rPr>
              <a:t>th</a:t>
            </a:r>
            <a:r>
              <a:rPr lang="en-US" b="1" dirty="0">
                <a:solidFill>
                  <a:schemeClr val="accent2">
                    <a:lumMod val="50000"/>
                  </a:schemeClr>
                </a:solidFill>
              </a:rPr>
              <a:t>, 1863</a:t>
            </a:r>
          </a:p>
        </p:txBody>
      </p:sp>
      <p:sp>
        <p:nvSpPr>
          <p:cNvPr id="3" name="Content Placeholder 2"/>
          <p:cNvSpPr>
            <a:spLocks noGrp="1"/>
          </p:cNvSpPr>
          <p:nvPr>
            <p:ph sz="half" idx="1"/>
          </p:nvPr>
        </p:nvSpPr>
        <p:spPr>
          <a:xfrm>
            <a:off x="463826" y="1845734"/>
            <a:ext cx="6029739" cy="4409292"/>
          </a:xfrm>
        </p:spPr>
        <p:txBody>
          <a:bodyPr>
            <a:normAutofit/>
          </a:bodyPr>
          <a:lstStyle/>
          <a:p>
            <a:r>
              <a:rPr lang="en-US" dirty="0"/>
              <a:t>Vicksburg, MS was one of the last areas of resistance along the Mississippi River; however, from Vicksburg, Confederate guns and cannons could halt the movement of all weapons and supplies along the mighty river. </a:t>
            </a:r>
          </a:p>
          <a:p>
            <a:r>
              <a:rPr lang="en-US" dirty="0"/>
              <a:t>Ulysses S. Grant was determined to take the city, and organized a siege which would last for over six weeks in order to starve out the people of Vicksburg.  </a:t>
            </a:r>
          </a:p>
          <a:p>
            <a:r>
              <a:rPr lang="en-US" dirty="0"/>
              <a:t>It worked.  On July 4</a:t>
            </a:r>
            <a:r>
              <a:rPr lang="en-US" baseline="30000" dirty="0"/>
              <a:t>th</a:t>
            </a:r>
            <a:r>
              <a:rPr lang="en-US" dirty="0"/>
              <a:t>, 1863, the city – which had been renamed “Prairie Dog Town” by Union soldiers – surrendered to Grant.  Part two of the Anaconda Plan was now an objective which had been achieved.  The Union controlled the entire Mississippi River.  Texas, Arkansas, and Louisiana had been severed from the remainder of the Confederacy.  </a:t>
            </a:r>
          </a:p>
        </p:txBody>
      </p:sp>
      <p:pic>
        <p:nvPicPr>
          <p:cNvPr id="5" name="Content Placeholder 4"/>
          <p:cNvPicPr>
            <a:picLocks noGrp="1" noChangeAspect="1"/>
          </p:cNvPicPr>
          <p:nvPr>
            <p:ph sz="half" idx="2"/>
          </p:nvPr>
        </p:nvPicPr>
        <p:blipFill>
          <a:blip r:embed="rId2"/>
          <a:stretch>
            <a:fillRect/>
          </a:stretch>
        </p:blipFill>
        <p:spPr>
          <a:xfrm>
            <a:off x="6493565" y="2017660"/>
            <a:ext cx="5320840" cy="3703304"/>
          </a:xfrm>
          <a:prstGeom prst="rect">
            <a:avLst/>
          </a:prstGeom>
        </p:spPr>
      </p:pic>
      <p:sp>
        <p:nvSpPr>
          <p:cNvPr id="4" name="Rectangle: Rounded Corners 3"/>
          <p:cNvSpPr/>
          <p:nvPr/>
        </p:nvSpPr>
        <p:spPr>
          <a:xfrm>
            <a:off x="6337898" y="5164372"/>
            <a:ext cx="5632174" cy="111318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dirty="0"/>
              <a:t>Union Soldiers renamed Vicksburg “Prairie Dog Town” because so many of the people had moved into basements in order to avoid the constant Union shelling. </a:t>
            </a:r>
          </a:p>
        </p:txBody>
      </p:sp>
    </p:spTree>
    <p:extLst>
      <p:ext uri="{BB962C8B-B14F-4D97-AF65-F5344CB8AC3E}">
        <p14:creationId xmlns:p14="http://schemas.microsoft.com/office/powerpoint/2010/main" val="27989800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565" y="248503"/>
            <a:ext cx="10758114" cy="1450757"/>
          </a:xfrm>
        </p:spPr>
        <p:txBody>
          <a:bodyPr/>
          <a:lstStyle/>
          <a:p>
            <a:r>
              <a:rPr lang="en-US" b="1" dirty="0">
                <a:solidFill>
                  <a:schemeClr val="accent2">
                    <a:lumMod val="50000"/>
                  </a:schemeClr>
                </a:solidFill>
              </a:rPr>
              <a:t>The Gettysburg Address, by Abraham Lincoln</a:t>
            </a:r>
            <a:br>
              <a:rPr lang="en-US" b="1" dirty="0">
                <a:solidFill>
                  <a:schemeClr val="accent2">
                    <a:lumMod val="50000"/>
                  </a:schemeClr>
                </a:solidFill>
              </a:rPr>
            </a:br>
            <a:r>
              <a:rPr lang="en-US" b="1" dirty="0">
                <a:solidFill>
                  <a:schemeClr val="accent2">
                    <a:lumMod val="50000"/>
                  </a:schemeClr>
                </a:solidFill>
              </a:rPr>
              <a:t>Delivered on November 19</a:t>
            </a:r>
            <a:r>
              <a:rPr lang="en-US" b="1" baseline="30000" dirty="0">
                <a:solidFill>
                  <a:schemeClr val="accent2">
                    <a:lumMod val="50000"/>
                  </a:schemeClr>
                </a:solidFill>
              </a:rPr>
              <a:t>th</a:t>
            </a:r>
            <a:r>
              <a:rPr lang="en-US" b="1" dirty="0">
                <a:solidFill>
                  <a:schemeClr val="accent2">
                    <a:lumMod val="50000"/>
                  </a:schemeClr>
                </a:solidFill>
              </a:rPr>
              <a:t>, 1863</a:t>
            </a:r>
          </a:p>
        </p:txBody>
      </p:sp>
      <p:sp>
        <p:nvSpPr>
          <p:cNvPr id="3" name="Content Placeholder 2"/>
          <p:cNvSpPr>
            <a:spLocks noGrp="1"/>
          </p:cNvSpPr>
          <p:nvPr>
            <p:ph sz="half" idx="1"/>
          </p:nvPr>
        </p:nvSpPr>
        <p:spPr>
          <a:xfrm>
            <a:off x="543340" y="1845733"/>
            <a:ext cx="6838121" cy="4420155"/>
          </a:xfrm>
        </p:spPr>
        <p:txBody>
          <a:bodyPr>
            <a:normAutofit/>
          </a:bodyPr>
          <a:lstStyle/>
          <a:p>
            <a:r>
              <a:rPr lang="en-US" dirty="0"/>
              <a:t>The purpose of Abraham Lincoln’s visit to Gettysburg was to deliver a short speech in which he would dedicate a new national cemetery for the Union soldiers who had died at the battle of Gettysburg.  </a:t>
            </a:r>
          </a:p>
          <a:p>
            <a:r>
              <a:rPr lang="en-US" dirty="0"/>
              <a:t>The speech was extremely short, and most critics panned it immediately.  It was not statesmanlike they argued.  </a:t>
            </a:r>
          </a:p>
          <a:p>
            <a:r>
              <a:rPr lang="en-US" dirty="0"/>
              <a:t>Yet, the words themselves are some of the most inspiring in American History.  They redefined the goals of the Union, and insisted upon a “new birth of freedom” for the nation.</a:t>
            </a:r>
          </a:p>
          <a:p>
            <a:r>
              <a:rPr lang="en-US" dirty="0"/>
              <a:t>The keynote speaker that day, Edward Everett, complimented the President for summing up the purpose of the occasion better in two minutes that he had in two hours.  The Gettysburg Address is a part of our national creed today.  </a:t>
            </a:r>
          </a:p>
        </p:txBody>
      </p:sp>
      <p:pic>
        <p:nvPicPr>
          <p:cNvPr id="10" name="Content Placeholder 9"/>
          <p:cNvPicPr>
            <a:picLocks noGrp="1" noChangeAspect="1"/>
          </p:cNvPicPr>
          <p:nvPr>
            <p:ph sz="half" idx="2"/>
          </p:nvPr>
        </p:nvPicPr>
        <p:blipFill>
          <a:blip r:embed="rId2"/>
          <a:stretch>
            <a:fillRect/>
          </a:stretch>
        </p:blipFill>
        <p:spPr>
          <a:xfrm>
            <a:off x="7700580" y="1845732"/>
            <a:ext cx="3298723" cy="4327925"/>
          </a:xfrm>
          <a:prstGeom prst="rect">
            <a:avLst/>
          </a:prstGeom>
        </p:spPr>
      </p:pic>
    </p:spTree>
    <p:extLst>
      <p:ext uri="{BB962C8B-B14F-4D97-AF65-F5344CB8AC3E}">
        <p14:creationId xmlns:p14="http://schemas.microsoft.com/office/powerpoint/2010/main" val="88733432"/>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3888</TotalTime>
  <Words>1652</Words>
  <Application>Microsoft Office PowerPoint</Application>
  <PresentationFormat>Widescreen</PresentationFormat>
  <Paragraphs>46</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Baskerville Old Face</vt:lpstr>
      <vt:lpstr>Calibri</vt:lpstr>
      <vt:lpstr>Calibri Light</vt:lpstr>
      <vt:lpstr>Retrospect</vt:lpstr>
      <vt:lpstr>Turning Points of the American Civil War</vt:lpstr>
      <vt:lpstr>The Battle of Antietam,  (Sharpsburg, MD) - 1862 </vt:lpstr>
      <vt:lpstr>The Emancipation Proclamation</vt:lpstr>
      <vt:lpstr>The Battle of Fredericksburg December 11 – 15, 1862</vt:lpstr>
      <vt:lpstr>Battle of Chancellorsville May, 1863</vt:lpstr>
      <vt:lpstr>The Battle of Gettysburg July 1st – July 3rd, 1863</vt:lpstr>
      <vt:lpstr>The New York City Draft Riots, July 1863</vt:lpstr>
      <vt:lpstr>The Siege of Vicksburg, Mississippi June of 1863 until July 4th, 1863</vt:lpstr>
      <vt:lpstr>The Gettysburg Address, by Abraham Lincoln Delivered on November 19th, 1863</vt:lpstr>
      <vt:lpstr>General Sherman’s March to the Sea  Autumn and Winter of 1864</vt:lpstr>
      <vt:lpstr>The Presidential Election of 1864</vt:lpstr>
    </vt:vector>
  </TitlesOfParts>
  <Company>Virginia Beach City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Turning Points of the American Civil War</dc:title>
  <dc:creator>Adam Henry</dc:creator>
  <cp:lastModifiedBy>Adam</cp:lastModifiedBy>
  <cp:revision>14</cp:revision>
  <dcterms:created xsi:type="dcterms:W3CDTF">2017-01-13T17:46:48Z</dcterms:created>
  <dcterms:modified xsi:type="dcterms:W3CDTF">2017-01-16T16:10:25Z</dcterms:modified>
</cp:coreProperties>
</file>